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МБДОУ Детский сад </a:t>
            </a:r>
            <a:r>
              <a:rPr lang="ru-RU" sz="2000" dirty="0" smtClean="0"/>
              <a:t>№90 </a:t>
            </a:r>
            <a:r>
              <a:rPr lang="ru-RU" sz="2000" dirty="0" smtClean="0"/>
              <a:t>комбинированного вида с татарским языком   воспитания  и обучения</a:t>
            </a:r>
            <a:endParaRPr lang="ru-RU" sz="2000" dirty="0"/>
          </a:p>
        </p:txBody>
      </p:sp>
      <p:pic>
        <p:nvPicPr>
          <p:cNvPr id="1026" name="Picture 2" descr="C:\Users\1\Downloads\когда ребенок готов к школе презент 11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262190"/>
            <a:ext cx="5976665" cy="464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2420888"/>
            <a:ext cx="3666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«Когда ребенок готов к школе?»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445224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Составила :</a:t>
            </a:r>
          </a:p>
          <a:p>
            <a:r>
              <a:rPr lang="ru-RU" dirty="0"/>
              <a:t>Педагог-психолог</a:t>
            </a:r>
          </a:p>
          <a:p>
            <a:r>
              <a:rPr lang="ru-RU" dirty="0"/>
              <a:t>Минкина Э.М</a:t>
            </a:r>
          </a:p>
        </p:txBody>
      </p:sp>
    </p:spTree>
    <p:extLst>
      <p:ext uri="{BB962C8B-B14F-4D97-AF65-F5344CB8AC3E}">
        <p14:creationId xmlns:p14="http://schemas.microsoft.com/office/powerpoint/2010/main" val="383848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59766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1)Внимание.</a:t>
            </a:r>
          </a:p>
          <a:p>
            <a:r>
              <a:rPr lang="ru-RU" dirty="0"/>
              <a:t>-заниматься каким-либо делом, </a:t>
            </a:r>
            <a:r>
              <a:rPr lang="ru-RU" dirty="0" smtClean="0"/>
              <a:t>не   отвлекаясь</a:t>
            </a:r>
            <a:r>
              <a:rPr lang="ru-RU" dirty="0"/>
              <a:t>, в течение </a:t>
            </a:r>
            <a:r>
              <a:rPr lang="ru-RU" dirty="0" smtClean="0"/>
              <a:t>двадцати- тридцати </a:t>
            </a:r>
            <a:r>
              <a:rPr lang="ru-RU" dirty="0"/>
              <a:t>минут.</a:t>
            </a:r>
          </a:p>
          <a:p>
            <a:r>
              <a:rPr lang="ru-RU" dirty="0"/>
              <a:t>-находить сходства и </a:t>
            </a:r>
            <a:r>
              <a:rPr lang="ru-RU" dirty="0" smtClean="0"/>
              <a:t>отличия  между </a:t>
            </a:r>
            <a:r>
              <a:rPr lang="ru-RU" dirty="0"/>
              <a:t>предметами, картинками.</a:t>
            </a:r>
          </a:p>
          <a:p>
            <a:r>
              <a:rPr lang="ru-RU" dirty="0"/>
              <a:t>-уметь выполнять работу по</a:t>
            </a:r>
          </a:p>
          <a:p>
            <a:r>
              <a:rPr lang="ru-RU" dirty="0"/>
              <a:t>образцу, например, с </a:t>
            </a:r>
            <a:r>
              <a:rPr lang="ru-RU" dirty="0" smtClean="0"/>
              <a:t>точностью   воспроизводить </a:t>
            </a:r>
            <a:r>
              <a:rPr lang="ru-RU" dirty="0"/>
              <a:t>на своем </a:t>
            </a:r>
            <a:r>
              <a:rPr lang="ru-RU" dirty="0" smtClean="0"/>
              <a:t>листе    бумаги </a:t>
            </a:r>
            <a:r>
              <a:rPr lang="ru-RU" dirty="0"/>
              <a:t>узор, копировать движения</a:t>
            </a:r>
          </a:p>
          <a:p>
            <a:r>
              <a:rPr lang="ru-RU" dirty="0"/>
              <a:t>человека и так далее.</a:t>
            </a:r>
          </a:p>
          <a:p>
            <a:r>
              <a:rPr lang="ru-RU" dirty="0"/>
              <a:t>-легко играть в игры </a:t>
            </a:r>
            <a:r>
              <a:rPr lang="ru-RU" dirty="0" smtClean="0"/>
              <a:t>на  внимательность</a:t>
            </a:r>
            <a:r>
              <a:rPr lang="ru-RU" dirty="0"/>
              <a:t>, где требуется</a:t>
            </a:r>
          </a:p>
          <a:p>
            <a:r>
              <a:rPr lang="ru-RU" dirty="0"/>
              <a:t>быстрота реакции.</a:t>
            </a:r>
          </a:p>
          <a:p>
            <a:r>
              <a:rPr lang="ru-RU" dirty="0"/>
              <a:t>Например, называйте </a:t>
            </a:r>
            <a:r>
              <a:rPr lang="ru-RU" dirty="0" smtClean="0"/>
              <a:t>живое     существо</a:t>
            </a:r>
            <a:r>
              <a:rPr lang="ru-RU" dirty="0"/>
              <a:t>, но перед игрой </a:t>
            </a:r>
            <a:r>
              <a:rPr lang="ru-RU" dirty="0" smtClean="0"/>
              <a:t>обсудите     правила</a:t>
            </a:r>
            <a:r>
              <a:rPr lang="ru-RU" dirty="0"/>
              <a:t>: если ребенок услышит</a:t>
            </a:r>
          </a:p>
          <a:p>
            <a:r>
              <a:rPr lang="ru-RU" dirty="0"/>
              <a:t>домашнее животное, то он должен</a:t>
            </a:r>
          </a:p>
          <a:p>
            <a:r>
              <a:rPr lang="ru-RU" dirty="0"/>
              <a:t>хлопнуть в ладоши, если дикое –</a:t>
            </a:r>
          </a:p>
          <a:p>
            <a:r>
              <a:rPr lang="ru-RU" dirty="0"/>
              <a:t>постучать ногами, если птица –</a:t>
            </a:r>
          </a:p>
          <a:p>
            <a:r>
              <a:rPr lang="ru-RU" dirty="0"/>
              <a:t>помахать руками.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180697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Итак, что должен знать и </a:t>
            </a:r>
            <a:r>
              <a:rPr lang="ru-RU" sz="2000" b="1" dirty="0" smtClean="0">
                <a:solidFill>
                  <a:srgbClr val="FF0000"/>
                </a:solidFill>
              </a:rPr>
              <a:t>уметь  ребенок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в шесть-семь лет?</a:t>
            </a:r>
          </a:p>
        </p:txBody>
      </p:sp>
    </p:spTree>
    <p:extLst>
      <p:ext uri="{BB962C8B-B14F-4D97-AF65-F5344CB8AC3E}">
        <p14:creationId xmlns:p14="http://schemas.microsoft.com/office/powerpoint/2010/main" val="501553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33843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2) </a:t>
            </a:r>
            <a:r>
              <a:rPr lang="ru-RU" i="1" dirty="0" smtClean="0">
                <a:solidFill>
                  <a:srgbClr val="FF0000"/>
                </a:solidFill>
              </a:rPr>
              <a:t>Математика</a:t>
            </a:r>
          </a:p>
          <a:p>
            <a:endParaRPr lang="ru-RU" i="1" dirty="0"/>
          </a:p>
          <a:p>
            <a:r>
              <a:rPr lang="ru-RU" dirty="0"/>
              <a:t>-цифры от 1 до 10</a:t>
            </a:r>
          </a:p>
          <a:p>
            <a:r>
              <a:rPr lang="ru-RU" dirty="0"/>
              <a:t>-прямой счет от 1 до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обратный счёт</a:t>
            </a:r>
          </a:p>
          <a:p>
            <a:r>
              <a:rPr lang="ru-RU" dirty="0"/>
              <a:t>-арифметические знаки </a:t>
            </a:r>
            <a:endParaRPr lang="ru-RU" dirty="0" smtClean="0"/>
          </a:p>
          <a:p>
            <a:r>
              <a:rPr lang="ru-RU" dirty="0" smtClean="0"/>
              <a:t>« </a:t>
            </a:r>
            <a:r>
              <a:rPr lang="ru-RU" dirty="0"/>
              <a:t>&gt; », « &lt; », « = ».</a:t>
            </a:r>
          </a:p>
          <a:p>
            <a:r>
              <a:rPr lang="ru-RU" dirty="0"/>
              <a:t>-деление круга, </a:t>
            </a:r>
            <a:endParaRPr lang="ru-RU" dirty="0" smtClean="0"/>
          </a:p>
          <a:p>
            <a:r>
              <a:rPr lang="ru-RU" dirty="0" smtClean="0"/>
              <a:t>квадрата напополам</a:t>
            </a:r>
            <a:r>
              <a:rPr lang="ru-RU" dirty="0"/>
              <a:t>,</a:t>
            </a:r>
          </a:p>
          <a:p>
            <a:r>
              <a:rPr lang="ru-RU" dirty="0"/>
              <a:t>четыре части.</a:t>
            </a:r>
          </a:p>
          <a:p>
            <a:r>
              <a:rPr lang="ru-RU" dirty="0"/>
              <a:t>-ориентирование </a:t>
            </a:r>
            <a:r>
              <a:rPr lang="ru-RU" dirty="0" smtClean="0"/>
              <a:t>в</a:t>
            </a:r>
          </a:p>
          <a:p>
            <a:r>
              <a:rPr lang="ru-RU" dirty="0" smtClean="0"/>
              <a:t> </a:t>
            </a:r>
            <a:r>
              <a:rPr lang="ru-RU" dirty="0"/>
              <a:t>пространстве и листе</a:t>
            </a:r>
          </a:p>
          <a:p>
            <a:r>
              <a:rPr lang="ru-RU" dirty="0"/>
              <a:t>бумаги: справа, слева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вверху</a:t>
            </a:r>
            <a:r>
              <a:rPr lang="ru-RU" dirty="0"/>
              <a:t>, внизу, над,</a:t>
            </a:r>
          </a:p>
          <a:p>
            <a:r>
              <a:rPr lang="ru-RU" dirty="0"/>
              <a:t>под, за и т.д.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620688"/>
            <a:ext cx="48965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3)Мышление</a:t>
            </a:r>
            <a:r>
              <a:rPr lang="ru-RU" i="1" dirty="0" smtClean="0">
                <a:solidFill>
                  <a:srgbClr val="FF0000"/>
                </a:solidFill>
              </a:rPr>
              <a:t>.</a:t>
            </a:r>
          </a:p>
          <a:p>
            <a:endParaRPr lang="ru-RU" i="1" dirty="0"/>
          </a:p>
          <a:p>
            <a:r>
              <a:rPr lang="ru-RU" dirty="0"/>
              <a:t>-заканчивать предложение, например, «</a:t>
            </a:r>
            <a:r>
              <a:rPr lang="ru-RU" dirty="0" smtClean="0"/>
              <a:t>Река   широкая ,а  ручей</a:t>
            </a:r>
            <a:r>
              <a:rPr lang="ru-RU" dirty="0"/>
              <a:t>…»,</a:t>
            </a:r>
          </a:p>
          <a:p>
            <a:r>
              <a:rPr lang="ru-RU" dirty="0"/>
              <a:t>«</a:t>
            </a:r>
            <a:r>
              <a:rPr lang="ru-RU" dirty="0" smtClean="0"/>
              <a:t>Суп  горячий,  а компот ….»и т. п</a:t>
            </a:r>
            <a:r>
              <a:rPr lang="ru-RU" dirty="0"/>
              <a:t>.</a:t>
            </a:r>
          </a:p>
          <a:p>
            <a:r>
              <a:rPr lang="ru-RU" dirty="0" smtClean="0"/>
              <a:t>Лишнее слово</a:t>
            </a:r>
            <a:r>
              <a:rPr lang="ru-RU" dirty="0"/>
              <a:t> </a:t>
            </a:r>
            <a:r>
              <a:rPr lang="ru-RU" dirty="0" smtClean="0"/>
              <a:t>из</a:t>
            </a:r>
            <a:r>
              <a:rPr lang="ru-RU" dirty="0"/>
              <a:t> </a:t>
            </a:r>
            <a:r>
              <a:rPr lang="ru-RU" dirty="0" smtClean="0"/>
              <a:t> группы</a:t>
            </a:r>
            <a:r>
              <a:rPr lang="ru-RU" dirty="0"/>
              <a:t> </a:t>
            </a:r>
            <a:r>
              <a:rPr lang="ru-RU" dirty="0" smtClean="0"/>
              <a:t>слов</a:t>
            </a:r>
            <a:r>
              <a:rPr lang="ru-RU" dirty="0"/>
              <a:t>,</a:t>
            </a:r>
          </a:p>
          <a:p>
            <a:r>
              <a:rPr lang="ru-RU" dirty="0"/>
              <a:t>«</a:t>
            </a:r>
            <a:r>
              <a:rPr lang="ru-RU" dirty="0" smtClean="0"/>
              <a:t>стол, стул, кровать, сапоги, кресло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лиса, медведь, волк, собака, заяц»</a:t>
            </a:r>
          </a:p>
          <a:p>
            <a:r>
              <a:rPr lang="ru-RU" dirty="0"/>
              <a:t>-определять последовательность событий,</a:t>
            </a:r>
          </a:p>
          <a:p>
            <a:r>
              <a:rPr lang="ru-RU" dirty="0"/>
              <a:t>что было сначала, а что – потом.</a:t>
            </a:r>
          </a:p>
          <a:p>
            <a:r>
              <a:rPr lang="ru-RU" dirty="0"/>
              <a:t>-находить несоответствия в рисунках,</a:t>
            </a:r>
          </a:p>
          <a:p>
            <a:r>
              <a:rPr lang="ru-RU" dirty="0"/>
              <a:t>стихах-небылицах.</a:t>
            </a:r>
          </a:p>
          <a:p>
            <a:r>
              <a:rPr lang="ru-RU" dirty="0"/>
              <a:t>-складывать </a:t>
            </a:r>
            <a:r>
              <a:rPr lang="ru-RU" dirty="0" err="1"/>
              <a:t>пазлы</a:t>
            </a:r>
            <a:r>
              <a:rPr lang="ru-RU" dirty="0"/>
              <a:t> без помощи взрослого.</a:t>
            </a:r>
          </a:p>
          <a:p>
            <a:r>
              <a:rPr lang="ru-RU" dirty="0"/>
              <a:t>-сложить из бумаги вместе со взрослым</a:t>
            </a:r>
          </a:p>
          <a:p>
            <a:r>
              <a:rPr lang="ru-RU" dirty="0"/>
              <a:t>простой предмет: лодочку, кораблик.</a:t>
            </a:r>
          </a:p>
        </p:txBody>
      </p:sp>
      <p:pic>
        <p:nvPicPr>
          <p:cNvPr id="1027" name="Picture 3" descr="C:\Users\1\Downloads\Math-Movement-and-Motor-Ski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9" y="5013176"/>
            <a:ext cx="540059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749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58143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4) Мелкая </a:t>
            </a:r>
            <a:r>
              <a:rPr lang="ru-RU" i="1" dirty="0" smtClean="0">
                <a:solidFill>
                  <a:srgbClr val="FF0000"/>
                </a:solidFill>
              </a:rPr>
              <a:t>моторика</a:t>
            </a:r>
          </a:p>
          <a:p>
            <a:endParaRPr lang="ru-RU" i="1" dirty="0"/>
          </a:p>
          <a:p>
            <a:r>
              <a:rPr lang="ru-RU" dirty="0"/>
              <a:t>-</a:t>
            </a:r>
            <a:r>
              <a:rPr lang="ru-RU" dirty="0" smtClean="0"/>
              <a:t>правильно  держать</a:t>
            </a:r>
            <a:r>
              <a:rPr lang="ru-RU" dirty="0"/>
              <a:t> </a:t>
            </a:r>
            <a:r>
              <a:rPr lang="ru-RU" dirty="0" smtClean="0"/>
              <a:t>в</a:t>
            </a:r>
            <a:endParaRPr lang="ru-RU" dirty="0"/>
          </a:p>
          <a:p>
            <a:r>
              <a:rPr lang="ru-RU" dirty="0"/>
              <a:t>р</a:t>
            </a:r>
            <a:r>
              <a:rPr lang="ru-RU" dirty="0" smtClean="0"/>
              <a:t>уке   ручку</a:t>
            </a:r>
            <a:r>
              <a:rPr lang="ru-RU" dirty="0"/>
              <a:t>,</a:t>
            </a:r>
          </a:p>
          <a:p>
            <a:r>
              <a:rPr lang="ru-RU" dirty="0"/>
              <a:t>карандаш, кисть и регулировать </a:t>
            </a:r>
            <a:endParaRPr lang="ru-RU" dirty="0" smtClean="0"/>
          </a:p>
          <a:p>
            <a:r>
              <a:rPr lang="ru-RU" dirty="0" smtClean="0"/>
              <a:t>силу их нажима </a:t>
            </a:r>
            <a:endParaRPr lang="ru-RU" dirty="0"/>
          </a:p>
          <a:p>
            <a:r>
              <a:rPr lang="ru-RU" dirty="0" smtClean="0"/>
              <a:t>При письме и  рисовании</a:t>
            </a:r>
            <a:r>
              <a:rPr lang="ru-RU" dirty="0"/>
              <a:t>.</a:t>
            </a:r>
          </a:p>
          <a:p>
            <a:r>
              <a:rPr lang="ru-RU" dirty="0"/>
              <a:t>-</a:t>
            </a:r>
            <a:r>
              <a:rPr lang="ru-RU" dirty="0" smtClean="0"/>
              <a:t>раскрашивать   предметы</a:t>
            </a:r>
            <a:endParaRPr lang="ru-RU" dirty="0"/>
          </a:p>
          <a:p>
            <a:r>
              <a:rPr lang="ru-RU" dirty="0" smtClean="0"/>
              <a:t>И   штриховать</a:t>
            </a:r>
            <a:r>
              <a:rPr lang="ru-RU" dirty="0"/>
              <a:t> </a:t>
            </a:r>
            <a:r>
              <a:rPr lang="ru-RU" dirty="0" smtClean="0"/>
              <a:t>  не   выходя</a:t>
            </a:r>
            <a:endParaRPr lang="ru-RU" dirty="0"/>
          </a:p>
          <a:p>
            <a:r>
              <a:rPr lang="ru-RU" dirty="0"/>
              <a:t>з</a:t>
            </a:r>
            <a:r>
              <a:rPr lang="ru-RU" dirty="0" smtClean="0"/>
              <a:t>а    контур</a:t>
            </a:r>
            <a:r>
              <a:rPr lang="ru-RU" dirty="0"/>
              <a:t>.</a:t>
            </a:r>
          </a:p>
          <a:p>
            <a:r>
              <a:rPr lang="ru-RU" dirty="0"/>
              <a:t>-</a:t>
            </a:r>
            <a:r>
              <a:rPr lang="ru-RU" dirty="0" smtClean="0"/>
              <a:t>вырезать   </a:t>
            </a:r>
          </a:p>
          <a:p>
            <a:r>
              <a:rPr lang="ru-RU" dirty="0" smtClean="0"/>
              <a:t>ножницами</a:t>
            </a:r>
            <a:endParaRPr lang="ru-RU" dirty="0"/>
          </a:p>
          <a:p>
            <a:r>
              <a:rPr lang="ru-RU" dirty="0" smtClean="0"/>
              <a:t>по линии</a:t>
            </a:r>
            <a:r>
              <a:rPr lang="ru-RU" dirty="0"/>
              <a:t>,</a:t>
            </a:r>
          </a:p>
          <a:p>
            <a:r>
              <a:rPr lang="ru-RU" dirty="0"/>
              <a:t>н</a:t>
            </a:r>
            <a:r>
              <a:rPr lang="ru-RU" dirty="0" smtClean="0"/>
              <a:t>арисованной </a:t>
            </a:r>
          </a:p>
          <a:p>
            <a:r>
              <a:rPr lang="ru-RU" dirty="0" smtClean="0"/>
              <a:t>  на</a:t>
            </a:r>
            <a:endParaRPr lang="ru-RU" dirty="0"/>
          </a:p>
          <a:p>
            <a:r>
              <a:rPr lang="ru-RU" dirty="0"/>
              <a:t>бумаге.</a:t>
            </a:r>
          </a:p>
          <a:p>
            <a:r>
              <a:rPr lang="ru-RU" dirty="0"/>
              <a:t>-выполнять </a:t>
            </a:r>
            <a:endParaRPr lang="ru-RU" dirty="0" smtClean="0"/>
          </a:p>
          <a:p>
            <a:r>
              <a:rPr lang="ru-RU" dirty="0" smtClean="0"/>
              <a:t>аппликации</a:t>
            </a:r>
            <a:r>
              <a:rPr lang="ru-RU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404664"/>
            <a:ext cx="39604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5</a:t>
            </a:r>
            <a:r>
              <a:rPr lang="ru-RU" i="1" dirty="0" smtClean="0">
                <a:solidFill>
                  <a:srgbClr val="FF0000"/>
                </a:solidFill>
              </a:rPr>
              <a:t>)Речь.</a:t>
            </a:r>
          </a:p>
          <a:p>
            <a:endParaRPr lang="ru-RU" i="1" dirty="0"/>
          </a:p>
          <a:p>
            <a:r>
              <a:rPr lang="ru-RU" dirty="0"/>
              <a:t>-</a:t>
            </a:r>
            <a:r>
              <a:rPr lang="ru-RU" dirty="0" smtClean="0"/>
              <a:t>составлять   предложения</a:t>
            </a:r>
            <a:endParaRPr lang="ru-RU" dirty="0"/>
          </a:p>
          <a:p>
            <a:r>
              <a:rPr lang="ru-RU" dirty="0"/>
              <a:t>и</a:t>
            </a:r>
            <a:r>
              <a:rPr lang="ru-RU" dirty="0" smtClean="0"/>
              <a:t>з    нескольких</a:t>
            </a:r>
            <a:endParaRPr lang="ru-RU" dirty="0"/>
          </a:p>
          <a:p>
            <a:r>
              <a:rPr lang="ru-RU" dirty="0" smtClean="0"/>
              <a:t>слов,   например</a:t>
            </a:r>
            <a:r>
              <a:rPr lang="ru-RU" dirty="0"/>
              <a:t>, кошка,</a:t>
            </a:r>
          </a:p>
          <a:p>
            <a:r>
              <a:rPr lang="ru-RU" dirty="0" smtClean="0"/>
              <a:t>идти, солнечный</a:t>
            </a:r>
            <a:r>
              <a:rPr lang="ru-RU" dirty="0"/>
              <a:t> </a:t>
            </a:r>
            <a:r>
              <a:rPr lang="ru-RU" dirty="0" smtClean="0"/>
              <a:t> зайчик</a:t>
            </a:r>
            <a:r>
              <a:rPr lang="ru-RU" dirty="0"/>
              <a:t>,</a:t>
            </a:r>
          </a:p>
          <a:p>
            <a:r>
              <a:rPr lang="ru-RU" dirty="0"/>
              <a:t>играть.</a:t>
            </a:r>
          </a:p>
          <a:p>
            <a:r>
              <a:rPr lang="ru-RU" dirty="0"/>
              <a:t>-узнавать и называть сказку, загадку,</a:t>
            </a:r>
          </a:p>
          <a:p>
            <a:r>
              <a:rPr lang="ru-RU" dirty="0"/>
              <a:t>-составлять связный рассказ по </a:t>
            </a:r>
            <a:r>
              <a:rPr lang="ru-RU" dirty="0" smtClean="0"/>
              <a:t>серии   4-5</a:t>
            </a:r>
            <a:r>
              <a:rPr lang="ru-RU" dirty="0"/>
              <a:t> </a:t>
            </a:r>
            <a:r>
              <a:rPr lang="ru-RU" dirty="0" smtClean="0"/>
              <a:t> сюжетных</a:t>
            </a:r>
            <a:endParaRPr lang="ru-RU" dirty="0"/>
          </a:p>
          <a:p>
            <a:r>
              <a:rPr lang="ru-RU" dirty="0"/>
              <a:t>картинок.</a:t>
            </a:r>
          </a:p>
          <a:p>
            <a:r>
              <a:rPr lang="ru-RU" dirty="0"/>
              <a:t>-слушать чтение, рассказ </a:t>
            </a:r>
            <a:r>
              <a:rPr lang="ru-RU" dirty="0" smtClean="0"/>
              <a:t>взрослого,  отвечать </a:t>
            </a:r>
            <a:r>
              <a:rPr lang="ru-RU" dirty="0"/>
              <a:t>на элементарные вопросы</a:t>
            </a:r>
          </a:p>
          <a:p>
            <a:r>
              <a:rPr lang="ru-RU" dirty="0"/>
              <a:t>с</a:t>
            </a:r>
            <a:r>
              <a:rPr lang="ru-RU" dirty="0" smtClean="0"/>
              <a:t>одержанию   текста</a:t>
            </a:r>
            <a:endParaRPr lang="ru-RU" dirty="0"/>
          </a:p>
          <a:p>
            <a:r>
              <a:rPr lang="ru-RU" dirty="0"/>
              <a:t>-различать в словах звуки.</a:t>
            </a:r>
          </a:p>
        </p:txBody>
      </p:sp>
      <p:pic>
        <p:nvPicPr>
          <p:cNvPr id="2050" name="Picture 2" descr="C:\Users\1\Downloads\YmzAnwAtGe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85099"/>
            <a:ext cx="2160240" cy="296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21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604" y="404664"/>
            <a:ext cx="6390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6)Окружающий мир.</a:t>
            </a:r>
          </a:p>
          <a:p>
            <a:endParaRPr lang="ru-RU" i="1" dirty="0"/>
          </a:p>
          <a:p>
            <a:r>
              <a:rPr lang="ru-RU" dirty="0"/>
              <a:t>-знать основные цвета,</a:t>
            </a:r>
          </a:p>
          <a:p>
            <a:r>
              <a:rPr lang="ru-RU" dirty="0"/>
              <a:t>-</a:t>
            </a:r>
            <a:r>
              <a:rPr lang="ru-RU" dirty="0" smtClean="0"/>
              <a:t>домашних  и</a:t>
            </a:r>
            <a:endParaRPr lang="ru-RU" dirty="0"/>
          </a:p>
          <a:p>
            <a:r>
              <a:rPr lang="ru-RU" dirty="0"/>
              <a:t>д</a:t>
            </a:r>
            <a:r>
              <a:rPr lang="ru-RU" dirty="0" smtClean="0"/>
              <a:t>иких  животных</a:t>
            </a:r>
            <a:r>
              <a:rPr lang="ru-RU" dirty="0"/>
              <a:t>,</a:t>
            </a:r>
          </a:p>
          <a:p>
            <a:r>
              <a:rPr lang="ru-RU" dirty="0"/>
              <a:t>-</a:t>
            </a:r>
            <a:r>
              <a:rPr lang="ru-RU" dirty="0" smtClean="0"/>
              <a:t>деревья, </a:t>
            </a:r>
            <a:r>
              <a:rPr lang="ru-RU" dirty="0" err="1" smtClean="0"/>
              <a:t>грибы,цветы,овощи</a:t>
            </a:r>
            <a:r>
              <a:rPr lang="ru-RU" dirty="0"/>
              <a:t>,</a:t>
            </a:r>
          </a:p>
          <a:p>
            <a:r>
              <a:rPr lang="ru-RU" dirty="0" smtClean="0"/>
              <a:t>Фрукты и так далее</a:t>
            </a:r>
            <a:r>
              <a:rPr lang="ru-RU" dirty="0"/>
              <a:t>.</a:t>
            </a:r>
          </a:p>
          <a:p>
            <a:r>
              <a:rPr lang="ru-RU" dirty="0"/>
              <a:t>-называть времена года, явления</a:t>
            </a:r>
          </a:p>
          <a:p>
            <a:r>
              <a:rPr lang="ru-RU" dirty="0" smtClean="0"/>
              <a:t>природы,  перелетных</a:t>
            </a:r>
            <a:endParaRPr lang="ru-RU" dirty="0"/>
          </a:p>
          <a:p>
            <a:r>
              <a:rPr lang="ru-RU" dirty="0" smtClean="0"/>
              <a:t>И  зимующих </a:t>
            </a:r>
            <a:r>
              <a:rPr lang="ru-RU" dirty="0"/>
              <a:t>птиц</a:t>
            </a:r>
          </a:p>
          <a:p>
            <a:r>
              <a:rPr lang="ru-RU" dirty="0"/>
              <a:t>-месяцы, дни недели</a:t>
            </a:r>
          </a:p>
          <a:p>
            <a:r>
              <a:rPr lang="ru-RU" dirty="0"/>
              <a:t>-свои фамилию, имя </a:t>
            </a:r>
            <a:r>
              <a:rPr lang="ru-RU" dirty="0" smtClean="0"/>
              <a:t>и</a:t>
            </a:r>
          </a:p>
          <a:p>
            <a:r>
              <a:rPr lang="ru-RU" dirty="0" smtClean="0"/>
              <a:t> </a:t>
            </a:r>
            <a:r>
              <a:rPr lang="ru-RU" dirty="0"/>
              <a:t>отчество,</a:t>
            </a:r>
          </a:p>
          <a:p>
            <a:r>
              <a:rPr lang="ru-RU" dirty="0"/>
              <a:t>имена своих </a:t>
            </a:r>
            <a:endParaRPr lang="ru-RU" dirty="0" smtClean="0"/>
          </a:p>
          <a:p>
            <a:r>
              <a:rPr lang="ru-RU" dirty="0" smtClean="0"/>
              <a:t>родителей </a:t>
            </a:r>
          </a:p>
          <a:p>
            <a:r>
              <a:rPr lang="ru-RU" dirty="0" smtClean="0"/>
              <a:t>и место   их </a:t>
            </a:r>
            <a:r>
              <a:rPr lang="ru-RU" dirty="0"/>
              <a:t>работы</a:t>
            </a:r>
          </a:p>
          <a:p>
            <a:r>
              <a:rPr lang="ru-RU" dirty="0"/>
              <a:t>-свой город, </a:t>
            </a:r>
            <a:endParaRPr lang="ru-RU" dirty="0" smtClean="0"/>
          </a:p>
          <a:p>
            <a:r>
              <a:rPr lang="ru-RU" dirty="0" smtClean="0"/>
              <a:t>адрес,</a:t>
            </a:r>
          </a:p>
          <a:p>
            <a:r>
              <a:rPr lang="ru-RU" dirty="0" smtClean="0"/>
              <a:t> </a:t>
            </a:r>
            <a:r>
              <a:rPr lang="ru-RU" dirty="0"/>
              <a:t>какие бывают</a:t>
            </a:r>
          </a:p>
          <a:p>
            <a:r>
              <a:rPr lang="ru-RU" dirty="0"/>
              <a:t>профессии.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372719"/>
            <a:ext cx="3744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7</a:t>
            </a:r>
            <a:r>
              <a:rPr lang="ru-RU" i="1" dirty="0" smtClean="0">
                <a:solidFill>
                  <a:srgbClr val="FF0000"/>
                </a:solidFill>
              </a:rPr>
              <a:t>)Память.</a:t>
            </a:r>
          </a:p>
          <a:p>
            <a:endParaRPr lang="ru-RU" i="1" dirty="0"/>
          </a:p>
          <a:p>
            <a:r>
              <a:rPr lang="ru-RU" dirty="0"/>
              <a:t>-рассказывание</a:t>
            </a:r>
          </a:p>
          <a:p>
            <a:r>
              <a:rPr lang="ru-RU" dirty="0"/>
              <a:t>п</a:t>
            </a:r>
            <a:r>
              <a:rPr lang="ru-RU" dirty="0" smtClean="0"/>
              <a:t>о  памяти</a:t>
            </a:r>
            <a:endParaRPr lang="ru-RU" dirty="0"/>
          </a:p>
          <a:p>
            <a:r>
              <a:rPr lang="ru-RU" dirty="0"/>
              <a:t>стишков,</a:t>
            </a:r>
          </a:p>
          <a:p>
            <a:r>
              <a:rPr lang="ru-RU" dirty="0"/>
              <a:t>скороговорок, </a:t>
            </a:r>
            <a:endParaRPr lang="ru-RU" dirty="0" smtClean="0"/>
          </a:p>
          <a:p>
            <a:r>
              <a:rPr lang="ru-RU" dirty="0" smtClean="0"/>
              <a:t>пословиц</a:t>
            </a:r>
            <a:r>
              <a:rPr lang="ru-RU" dirty="0"/>
              <a:t>,</a:t>
            </a:r>
          </a:p>
          <a:p>
            <a:r>
              <a:rPr lang="ru-RU" dirty="0"/>
              <a:t>сказок</a:t>
            </a:r>
          </a:p>
          <a:p>
            <a:r>
              <a:rPr lang="ru-RU" dirty="0" smtClean="0"/>
              <a:t>И  т.п</a:t>
            </a:r>
            <a:r>
              <a:rPr lang="ru-RU" dirty="0"/>
              <a:t>.</a:t>
            </a:r>
          </a:p>
          <a:p>
            <a:r>
              <a:rPr lang="ru-RU" dirty="0"/>
              <a:t>-</a:t>
            </a:r>
            <a:r>
              <a:rPr lang="ru-RU" dirty="0" err="1"/>
              <a:t>пересказывание</a:t>
            </a:r>
            <a:endParaRPr lang="ru-RU" dirty="0"/>
          </a:p>
          <a:p>
            <a:r>
              <a:rPr lang="ru-RU" dirty="0"/>
              <a:t>текста</a:t>
            </a:r>
          </a:p>
          <a:p>
            <a:r>
              <a:rPr lang="ru-RU" dirty="0"/>
              <a:t>из 4-5 предложений.</a:t>
            </a:r>
          </a:p>
        </p:txBody>
      </p:sp>
      <p:pic>
        <p:nvPicPr>
          <p:cNvPr id="3074" name="Picture 2" descr="C:\Users\1\Downloads\1676692181_grizly-club-p-rebenok-i-priroda-klipart-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58" y="3789039"/>
            <a:ext cx="3284918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148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wnloads\презент 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624736" cy="455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692696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    </a:t>
            </a:r>
            <a:r>
              <a:rPr lang="ru-RU" sz="2800" dirty="0" smtClean="0">
                <a:solidFill>
                  <a:srgbClr val="FF0000"/>
                </a:solidFill>
              </a:rPr>
              <a:t>Успехов и удачи  вам в школе!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55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89844"/>
            <a:ext cx="60304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Приближается то время, когда ваш ребенок </a:t>
            </a:r>
            <a:r>
              <a:rPr lang="ru-RU" dirty="0" smtClean="0"/>
              <a:t>будет</a:t>
            </a:r>
          </a:p>
          <a:p>
            <a:r>
              <a:rPr lang="ru-RU" dirty="0" smtClean="0"/>
              <a:t> </a:t>
            </a:r>
            <a:r>
              <a:rPr lang="ru-RU" dirty="0"/>
              <a:t>носить гордое звание первоклассника.</a:t>
            </a:r>
          </a:p>
          <a:p>
            <a:r>
              <a:rPr lang="ru-RU" dirty="0"/>
              <a:t>И в связи с этим у родителей возникает масса </a:t>
            </a:r>
            <a:endParaRPr lang="ru-RU" dirty="0" smtClean="0"/>
          </a:p>
          <a:p>
            <a:r>
              <a:rPr lang="ru-RU" dirty="0" smtClean="0"/>
              <a:t>волнений </a:t>
            </a:r>
            <a:r>
              <a:rPr lang="ru-RU" dirty="0"/>
              <a:t>и переживаний: где и как</a:t>
            </a:r>
          </a:p>
          <a:p>
            <a:r>
              <a:rPr lang="ru-RU" dirty="0"/>
              <a:t>подготовить ребенка к школе, нужно ли это,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ребенок должен знать и уметь</a:t>
            </a:r>
          </a:p>
          <a:p>
            <a:r>
              <a:rPr lang="ru-RU" dirty="0"/>
              <a:t>перед школой, в шесть или семь лет отдать его </a:t>
            </a:r>
            <a:r>
              <a:rPr lang="ru-RU" dirty="0" smtClean="0"/>
              <a:t>в</a:t>
            </a:r>
          </a:p>
          <a:p>
            <a:r>
              <a:rPr lang="ru-RU" dirty="0" smtClean="0"/>
              <a:t> </a:t>
            </a:r>
            <a:r>
              <a:rPr lang="ru-RU" dirty="0"/>
              <a:t>первый класс и так далее.</a:t>
            </a:r>
          </a:p>
          <a:p>
            <a:r>
              <a:rPr lang="ru-RU" dirty="0"/>
              <a:t>Универсального ответа на эти вопросы нет </a:t>
            </a:r>
            <a:r>
              <a:rPr lang="ru-RU" dirty="0" smtClean="0"/>
              <a:t>–</a:t>
            </a:r>
          </a:p>
          <a:p>
            <a:r>
              <a:rPr lang="ru-RU" dirty="0" smtClean="0"/>
              <a:t> </a:t>
            </a:r>
            <a:r>
              <a:rPr lang="ru-RU" dirty="0"/>
              <a:t>каждый ребенок индивидуален!</a:t>
            </a:r>
          </a:p>
          <a:p>
            <a:r>
              <a:rPr lang="ru-RU" dirty="0"/>
              <a:t>Некоторые дети уже в шесть лет полностью </a:t>
            </a:r>
            <a:r>
              <a:rPr lang="ru-RU" dirty="0" smtClean="0"/>
              <a:t>готовы </a:t>
            </a:r>
          </a:p>
          <a:p>
            <a:r>
              <a:rPr lang="ru-RU" dirty="0" smtClean="0"/>
              <a:t>к </a:t>
            </a:r>
            <a:r>
              <a:rPr lang="ru-RU" dirty="0"/>
              <a:t>школе, а с другими детьми в семь</a:t>
            </a:r>
          </a:p>
          <a:p>
            <a:r>
              <a:rPr lang="ru-RU" dirty="0"/>
              <a:t>лет возникает много хлопот. </a:t>
            </a:r>
            <a:endParaRPr lang="ru-RU" dirty="0" smtClean="0"/>
          </a:p>
          <a:p>
            <a:r>
              <a:rPr lang="ru-RU" dirty="0" smtClean="0"/>
              <a:t>Но ,одно </a:t>
            </a:r>
            <a:r>
              <a:rPr lang="ru-RU" dirty="0"/>
              <a:t>можно сказать точно – готовить </a:t>
            </a:r>
            <a:r>
              <a:rPr lang="ru-RU" dirty="0" smtClean="0"/>
              <a:t>детей</a:t>
            </a:r>
          </a:p>
          <a:p>
            <a:r>
              <a:rPr lang="ru-RU" dirty="0" smtClean="0"/>
              <a:t> </a:t>
            </a:r>
            <a:r>
              <a:rPr lang="ru-RU" dirty="0"/>
              <a:t>к </a:t>
            </a:r>
            <a:r>
              <a:rPr lang="ru-RU" dirty="0" smtClean="0"/>
              <a:t>школе обязательно </a:t>
            </a:r>
            <a:r>
              <a:rPr lang="ru-RU" dirty="0"/>
              <a:t>нужно, потому что </a:t>
            </a:r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/>
              <a:t>станет  </a:t>
            </a:r>
            <a:r>
              <a:rPr lang="ru-RU" dirty="0" smtClean="0"/>
              <a:t>отличным </a:t>
            </a:r>
            <a:r>
              <a:rPr lang="ru-RU" dirty="0"/>
              <a:t>подспорьем в первом классе,</a:t>
            </a:r>
          </a:p>
          <a:p>
            <a:r>
              <a:rPr lang="ru-RU" dirty="0"/>
              <a:t>поможет в обучении, значительно облегчит адаптационный период.</a:t>
            </a:r>
          </a:p>
        </p:txBody>
      </p:sp>
      <p:pic>
        <p:nvPicPr>
          <p:cNvPr id="2050" name="Picture 2" descr="C:\Users\1\Downloads\презен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89844"/>
            <a:ext cx="2880320" cy="507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62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06907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</a:t>
            </a:r>
            <a:r>
              <a:rPr lang="ru-RU" b="1" dirty="0" smtClean="0">
                <a:solidFill>
                  <a:srgbClr val="FF0000"/>
                </a:solidFill>
              </a:rPr>
              <a:t>отовность</a:t>
            </a:r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 школе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подразделяется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на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1) физиологический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2) психологический </a:t>
            </a:r>
            <a:endParaRPr lang="ru-RU" dirty="0"/>
          </a:p>
          <a:p>
            <a:r>
              <a:rPr lang="ru-RU" dirty="0" smtClean="0"/>
              <a:t>3) познавательный</a:t>
            </a:r>
          </a:p>
          <a:p>
            <a:r>
              <a:rPr lang="ru-RU" dirty="0" smtClean="0"/>
              <a:t>аспект,  каждый из которых включает </a:t>
            </a:r>
          </a:p>
          <a:p>
            <a:r>
              <a:rPr lang="ru-RU" dirty="0" smtClean="0"/>
              <a:t>в себя целый ряд  составляющих</a:t>
            </a:r>
            <a:r>
              <a:rPr lang="ru-RU" dirty="0"/>
              <a:t>.</a:t>
            </a:r>
          </a:p>
          <a:p>
            <a:r>
              <a:rPr lang="ru-RU" dirty="0" smtClean="0"/>
              <a:t>Все виды</a:t>
            </a:r>
            <a:r>
              <a:rPr lang="ru-RU" dirty="0"/>
              <a:t> </a:t>
            </a:r>
            <a:r>
              <a:rPr lang="ru-RU" dirty="0" smtClean="0"/>
              <a:t>Готовности должны</a:t>
            </a:r>
            <a:r>
              <a:rPr lang="ru-RU" dirty="0"/>
              <a:t> </a:t>
            </a:r>
            <a:r>
              <a:rPr lang="ru-RU" dirty="0" smtClean="0"/>
              <a:t>гармонично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сочетаться в</a:t>
            </a:r>
            <a:r>
              <a:rPr lang="ru-RU" dirty="0"/>
              <a:t> </a:t>
            </a:r>
            <a:r>
              <a:rPr lang="ru-RU" dirty="0" smtClean="0"/>
              <a:t>ребенке</a:t>
            </a:r>
            <a:r>
              <a:rPr lang="ru-RU" dirty="0"/>
              <a:t>.</a:t>
            </a:r>
          </a:p>
          <a:p>
            <a:r>
              <a:rPr lang="ru-RU" dirty="0" smtClean="0"/>
              <a:t>Если что-то</a:t>
            </a:r>
            <a:r>
              <a:rPr lang="ru-RU" dirty="0"/>
              <a:t> </a:t>
            </a:r>
            <a:r>
              <a:rPr lang="ru-RU" dirty="0" smtClean="0"/>
              <a:t>Не развито </a:t>
            </a:r>
            <a:r>
              <a:rPr lang="ru-RU" dirty="0"/>
              <a:t>или развито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/>
              <a:t>в полной мере, </a:t>
            </a:r>
            <a:endParaRPr lang="ru-RU" dirty="0" smtClean="0"/>
          </a:p>
          <a:p>
            <a:r>
              <a:rPr lang="ru-RU" dirty="0" smtClean="0"/>
              <a:t>то это может  послужить проблемам </a:t>
            </a:r>
          </a:p>
          <a:p>
            <a:r>
              <a:rPr lang="ru-RU" dirty="0" smtClean="0"/>
              <a:t>в </a:t>
            </a:r>
            <a:r>
              <a:rPr lang="ru-RU" dirty="0"/>
              <a:t>обучении в </a:t>
            </a:r>
            <a:endParaRPr lang="ru-RU" dirty="0" smtClean="0"/>
          </a:p>
          <a:p>
            <a:r>
              <a:rPr lang="ru-RU" dirty="0" smtClean="0"/>
              <a:t>школе</a:t>
            </a:r>
            <a:r>
              <a:rPr lang="ru-RU" dirty="0"/>
              <a:t>, общении </a:t>
            </a:r>
            <a:r>
              <a:rPr lang="ru-RU" dirty="0" smtClean="0"/>
              <a:t>со  сверстниками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усвоении </a:t>
            </a:r>
          </a:p>
          <a:p>
            <a:r>
              <a:rPr lang="ru-RU" dirty="0" smtClean="0"/>
              <a:t>новых </a:t>
            </a:r>
            <a:r>
              <a:rPr lang="ru-RU" dirty="0"/>
              <a:t>знаний и так далее.</a:t>
            </a:r>
          </a:p>
        </p:txBody>
      </p:sp>
      <p:pic>
        <p:nvPicPr>
          <p:cNvPr id="3074" name="Picture 2" descr="C:\Users\1\Downloads\презе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364442"/>
            <a:ext cx="3384375" cy="39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3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568863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Физиологическая готовность ребенка к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школе</a:t>
            </a:r>
          </a:p>
          <a:p>
            <a:r>
              <a:rPr lang="ru-RU" dirty="0"/>
              <a:t>Этот аспект означает, что ребенок должен быть </a:t>
            </a:r>
            <a:endParaRPr lang="ru-RU" dirty="0" smtClean="0"/>
          </a:p>
          <a:p>
            <a:r>
              <a:rPr lang="ru-RU" dirty="0" smtClean="0"/>
              <a:t>готов к обучению </a:t>
            </a:r>
            <a:r>
              <a:rPr lang="ru-RU" dirty="0"/>
              <a:t>в школе физически. </a:t>
            </a:r>
            <a:endParaRPr lang="ru-RU" dirty="0" smtClean="0"/>
          </a:p>
          <a:p>
            <a:r>
              <a:rPr lang="ru-RU" dirty="0" smtClean="0"/>
              <a:t>То </a:t>
            </a:r>
            <a:r>
              <a:rPr lang="ru-RU" dirty="0"/>
              <a:t>есть состояние его</a:t>
            </a:r>
          </a:p>
          <a:p>
            <a:r>
              <a:rPr lang="ru-RU" dirty="0"/>
              <a:t>здоровья должно позволять успешно </a:t>
            </a:r>
            <a:endParaRPr lang="ru-RU" dirty="0" smtClean="0"/>
          </a:p>
          <a:p>
            <a:r>
              <a:rPr lang="ru-RU" dirty="0" smtClean="0"/>
              <a:t>Проходить образовательную </a:t>
            </a:r>
            <a:r>
              <a:rPr lang="ru-RU" dirty="0"/>
              <a:t>программу. </a:t>
            </a:r>
            <a:endParaRPr lang="ru-RU" dirty="0" smtClean="0"/>
          </a:p>
          <a:p>
            <a:r>
              <a:rPr lang="ru-RU" dirty="0" smtClean="0"/>
              <a:t>Кроме этого физиологическая </a:t>
            </a:r>
            <a:r>
              <a:rPr lang="ru-RU" dirty="0"/>
              <a:t>готовность</a:t>
            </a:r>
          </a:p>
          <a:p>
            <a:r>
              <a:rPr lang="ru-RU" dirty="0"/>
              <a:t>подразумевает развитие мелкой моторики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пальчиков</a:t>
            </a:r>
            <a:r>
              <a:rPr lang="ru-RU" dirty="0" smtClean="0"/>
              <a:t>), координации </a:t>
            </a:r>
            <a:r>
              <a:rPr lang="ru-RU" dirty="0"/>
              <a:t>движения. </a:t>
            </a:r>
            <a:endParaRPr lang="ru-RU" dirty="0" smtClean="0"/>
          </a:p>
          <a:p>
            <a:r>
              <a:rPr lang="ru-RU" dirty="0" smtClean="0"/>
              <a:t>Ребенок </a:t>
            </a:r>
            <a:r>
              <a:rPr lang="ru-RU" dirty="0"/>
              <a:t>должен знать, в какой</a:t>
            </a:r>
          </a:p>
          <a:p>
            <a:r>
              <a:rPr lang="ru-RU" dirty="0"/>
              <a:t>руке и как нужно держать ручку.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также ребенок при</a:t>
            </a:r>
          </a:p>
          <a:p>
            <a:r>
              <a:rPr lang="ru-RU" dirty="0"/>
              <a:t>поступлении в первый класс должен знать, </a:t>
            </a:r>
            <a:endParaRPr lang="ru-RU" dirty="0" smtClean="0"/>
          </a:p>
          <a:p>
            <a:r>
              <a:rPr lang="ru-RU" dirty="0" smtClean="0"/>
              <a:t>соблюдать и понимать </a:t>
            </a:r>
            <a:r>
              <a:rPr lang="ru-RU" dirty="0"/>
              <a:t>важность </a:t>
            </a:r>
            <a:endParaRPr lang="ru-RU" dirty="0" smtClean="0"/>
          </a:p>
          <a:p>
            <a:r>
              <a:rPr lang="ru-RU" dirty="0" smtClean="0"/>
              <a:t>соблюдения </a:t>
            </a:r>
            <a:r>
              <a:rPr lang="ru-RU" dirty="0"/>
              <a:t>основных</a:t>
            </a:r>
          </a:p>
          <a:p>
            <a:r>
              <a:rPr lang="ru-RU" dirty="0"/>
              <a:t>гигиенических норм: </a:t>
            </a:r>
            <a:endParaRPr lang="ru-RU" dirty="0" smtClean="0"/>
          </a:p>
          <a:p>
            <a:r>
              <a:rPr lang="ru-RU" dirty="0" smtClean="0"/>
              <a:t>правильная </a:t>
            </a:r>
            <a:r>
              <a:rPr lang="ru-RU" dirty="0"/>
              <a:t>поза за столом, осанка</a:t>
            </a:r>
          </a:p>
          <a:p>
            <a:r>
              <a:rPr lang="ru-RU" dirty="0"/>
              <a:t>и т. п.</a:t>
            </a:r>
          </a:p>
        </p:txBody>
      </p:sp>
      <p:pic>
        <p:nvPicPr>
          <p:cNvPr id="4098" name="Picture 2" descr="C:\Users\1\Downloads\физ раз презен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29289"/>
            <a:ext cx="3233108" cy="564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92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4572000" cy="43704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Интеллектуальная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готовность ребёнка к </a:t>
            </a:r>
            <a:r>
              <a:rPr lang="ru-RU" sz="2000" b="1" dirty="0" smtClean="0">
                <a:solidFill>
                  <a:srgbClr val="FF0000"/>
                </a:solidFill>
              </a:rPr>
              <a:t>школе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endParaRPr lang="ru-RU" sz="2000" b="1" dirty="0"/>
          </a:p>
          <a:p>
            <a:r>
              <a:rPr lang="ru-RU" dirty="0"/>
              <a:t>-к первому классу у ребенка должен</a:t>
            </a:r>
          </a:p>
          <a:p>
            <a:r>
              <a:rPr lang="ru-RU" dirty="0"/>
              <a:t>быть запас определенных знаний</a:t>
            </a:r>
          </a:p>
          <a:p>
            <a:r>
              <a:rPr lang="ru-RU" dirty="0"/>
              <a:t>-он доложен ориентироваться в</a:t>
            </a:r>
          </a:p>
          <a:p>
            <a:r>
              <a:rPr lang="ru-RU" dirty="0"/>
              <a:t>пространстве, то есть знать, как</a:t>
            </a:r>
          </a:p>
          <a:p>
            <a:r>
              <a:rPr lang="ru-RU" dirty="0"/>
              <a:t>пройти в школу и обратно, до</a:t>
            </a:r>
          </a:p>
          <a:p>
            <a:r>
              <a:rPr lang="ru-RU" dirty="0"/>
              <a:t>магазина и так далее;</a:t>
            </a:r>
          </a:p>
          <a:p>
            <a:r>
              <a:rPr lang="ru-RU" dirty="0"/>
              <a:t>-ребенок должен стремиться к</a:t>
            </a:r>
          </a:p>
          <a:p>
            <a:r>
              <a:rPr lang="ru-RU" dirty="0"/>
              <a:t>получению новых знаний, то есть</a:t>
            </a:r>
          </a:p>
          <a:p>
            <a:r>
              <a:rPr lang="ru-RU" dirty="0"/>
              <a:t>он должен быть любознателен;</a:t>
            </a:r>
          </a:p>
          <a:p>
            <a:r>
              <a:rPr lang="ru-RU" dirty="0"/>
              <a:t>-должны соответствовать возрасту</a:t>
            </a:r>
          </a:p>
          <a:p>
            <a:r>
              <a:rPr lang="ru-RU" dirty="0"/>
              <a:t>развитие памяти, речи, мышления.</a:t>
            </a:r>
          </a:p>
        </p:txBody>
      </p:sp>
      <p:pic>
        <p:nvPicPr>
          <p:cNvPr id="5123" name="Picture 3" descr="C:\Users\1\Downloads\глобус пр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26" y="476673"/>
            <a:ext cx="360123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871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6"/>
            <a:ext cx="417646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Психологическая готовность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ребенка к </a:t>
            </a:r>
            <a:r>
              <a:rPr lang="ru-RU" sz="2000" b="1" dirty="0" smtClean="0">
                <a:solidFill>
                  <a:srgbClr val="FF0000"/>
                </a:solidFill>
              </a:rPr>
              <a:t>школе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endParaRPr lang="ru-RU" sz="2000" b="1" dirty="0"/>
          </a:p>
          <a:p>
            <a:r>
              <a:rPr lang="ru-RU" dirty="0"/>
              <a:t>Психологический аспект включает</a:t>
            </a:r>
          </a:p>
          <a:p>
            <a:r>
              <a:rPr lang="ru-RU" dirty="0"/>
              <a:t>в себя три компонента:</a:t>
            </a:r>
          </a:p>
          <a:p>
            <a:r>
              <a:rPr lang="ru-RU" dirty="0"/>
              <a:t>-интеллектуальная готовность</a:t>
            </a:r>
          </a:p>
          <a:p>
            <a:r>
              <a:rPr lang="ru-RU" dirty="0"/>
              <a:t>-личностная и социальная</a:t>
            </a:r>
          </a:p>
          <a:p>
            <a:r>
              <a:rPr lang="ru-RU" dirty="0"/>
              <a:t>-эмоционально-волевая.</a:t>
            </a:r>
          </a:p>
        </p:txBody>
      </p:sp>
      <p:pic>
        <p:nvPicPr>
          <p:cNvPr id="6146" name="Picture 2" descr="C:\Users\1\Downloads\в школ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3744416" cy="582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893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70567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Личностная и социальная готовность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подразумевает следующее</a:t>
            </a:r>
            <a:r>
              <a:rPr lang="ru-RU" sz="20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sz="2000" b="1" dirty="0"/>
          </a:p>
          <a:p>
            <a:r>
              <a:rPr lang="ru-RU" dirty="0"/>
              <a:t>-ребенок должен быть коммуникабельным, то</a:t>
            </a:r>
          </a:p>
          <a:p>
            <a:r>
              <a:rPr lang="ru-RU" dirty="0"/>
              <a:t>есть уметь общаться со сверстниками и</a:t>
            </a:r>
          </a:p>
          <a:p>
            <a:r>
              <a:rPr lang="ru-RU" dirty="0"/>
              <a:t>взрослыми; в общении не должно проявляться</a:t>
            </a:r>
          </a:p>
          <a:p>
            <a:r>
              <a:rPr lang="ru-RU" dirty="0" smtClean="0"/>
              <a:t>агрессия, </a:t>
            </a:r>
            <a:r>
              <a:rPr lang="ru-RU" dirty="0"/>
              <a:t>а при ссоре с другим ребенком должен</a:t>
            </a:r>
          </a:p>
          <a:p>
            <a:r>
              <a:rPr lang="ru-RU" dirty="0"/>
              <a:t>уметь оценивать и искать выход из проблемной</a:t>
            </a:r>
          </a:p>
          <a:p>
            <a:r>
              <a:rPr lang="ru-RU" dirty="0"/>
              <a:t>ситуации; ребенок должен понимать и</a:t>
            </a:r>
          </a:p>
          <a:p>
            <a:r>
              <a:rPr lang="ru-RU" dirty="0"/>
              <a:t>признавать авторитет взрослых;</a:t>
            </a:r>
          </a:p>
          <a:p>
            <a:r>
              <a:rPr lang="ru-RU" dirty="0"/>
              <a:t>-толерантность; это означает, что ребенок</a:t>
            </a:r>
          </a:p>
          <a:p>
            <a:r>
              <a:rPr lang="ru-RU" dirty="0"/>
              <a:t>должен адекватно реагировать на</a:t>
            </a:r>
          </a:p>
          <a:p>
            <a:r>
              <a:rPr lang="ru-RU" dirty="0"/>
              <a:t>конструктивные замечания взрослых и</a:t>
            </a:r>
          </a:p>
          <a:p>
            <a:r>
              <a:rPr lang="ru-RU" dirty="0"/>
              <a:t>сверстников;</a:t>
            </a:r>
          </a:p>
          <a:p>
            <a:r>
              <a:rPr lang="ru-RU" dirty="0"/>
              <a:t>-нравственное развитие, ребенок должен</a:t>
            </a:r>
          </a:p>
          <a:p>
            <a:r>
              <a:rPr lang="ru-RU" dirty="0"/>
              <a:t>понимать, что хорошо, а что – плохо;</a:t>
            </a:r>
          </a:p>
          <a:p>
            <a:r>
              <a:rPr lang="ru-RU" dirty="0"/>
              <a:t>-ребенок должен принимать поставленную</a:t>
            </a:r>
          </a:p>
          <a:p>
            <a:r>
              <a:rPr lang="ru-RU" dirty="0"/>
              <a:t>педагогом задачу, внимательно выслушивая,</a:t>
            </a:r>
          </a:p>
          <a:p>
            <a:r>
              <a:rPr lang="ru-RU" dirty="0"/>
              <a:t>уточняя неясные моменты, а после выполнения</a:t>
            </a:r>
          </a:p>
          <a:p>
            <a:r>
              <a:rPr lang="ru-RU" dirty="0"/>
              <a:t>он должен адекватно оценивать свою работу,</a:t>
            </a:r>
          </a:p>
          <a:p>
            <a:r>
              <a:rPr lang="ru-RU" dirty="0"/>
              <a:t>признавать свои ошибки, если таковые имеются.</a:t>
            </a:r>
          </a:p>
        </p:txBody>
      </p:sp>
      <p:pic>
        <p:nvPicPr>
          <p:cNvPr id="7170" name="Picture 2" descr="C:\Users\1\Downloads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52302"/>
            <a:ext cx="2664296" cy="471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36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89844"/>
            <a:ext cx="532859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Эмоционально-волевая готовность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ребенка к школе предполагает</a:t>
            </a:r>
            <a:r>
              <a:rPr lang="ru-RU" sz="20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dirty="0"/>
              <a:t>-понимание ребенком, почему он идет в</a:t>
            </a:r>
          </a:p>
          <a:p>
            <a:r>
              <a:rPr lang="ru-RU" dirty="0"/>
              <a:t>школу, важность обучения;</a:t>
            </a:r>
          </a:p>
          <a:p>
            <a:r>
              <a:rPr lang="ru-RU" dirty="0"/>
              <a:t>-наличие интереса к учению и получению</a:t>
            </a:r>
          </a:p>
          <a:p>
            <a:r>
              <a:rPr lang="ru-RU" dirty="0"/>
              <a:t>новых знаний;</a:t>
            </a:r>
          </a:p>
          <a:p>
            <a:r>
              <a:rPr lang="ru-RU" dirty="0"/>
              <a:t>-способность ребенка выполнять задание,</a:t>
            </a:r>
          </a:p>
          <a:p>
            <a:r>
              <a:rPr lang="ru-RU" dirty="0"/>
              <a:t>которое ему не совсем по душе, но этого</a:t>
            </a:r>
          </a:p>
          <a:p>
            <a:r>
              <a:rPr lang="ru-RU" dirty="0"/>
              <a:t>требует учебная программа;</a:t>
            </a:r>
          </a:p>
          <a:p>
            <a:r>
              <a:rPr lang="ru-RU" dirty="0"/>
              <a:t>-усидчивость – способность в течение</a:t>
            </a:r>
          </a:p>
          <a:p>
            <a:r>
              <a:rPr lang="ru-RU" dirty="0"/>
              <a:t>определенного времени внимательно</a:t>
            </a:r>
          </a:p>
          <a:p>
            <a:r>
              <a:rPr lang="ru-RU" dirty="0"/>
              <a:t>слушать взрослого и выполнять задания, не</a:t>
            </a:r>
          </a:p>
          <a:p>
            <a:r>
              <a:rPr lang="ru-RU" dirty="0"/>
              <a:t>отвлекаясь на посторонние предметы и</a:t>
            </a:r>
          </a:p>
          <a:p>
            <a:r>
              <a:rPr lang="ru-RU" dirty="0"/>
              <a:t>дела.</a:t>
            </a:r>
          </a:p>
        </p:txBody>
      </p:sp>
      <p:pic>
        <p:nvPicPr>
          <p:cNvPr id="8195" name="Picture 3" descr="C:\Users\1\Downloads\BcWah6O07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726" y="692696"/>
            <a:ext cx="2893537" cy="488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672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Познавательная готовность ребенка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к </a:t>
            </a:r>
            <a:r>
              <a:rPr lang="ru-RU" sz="2000" dirty="0" smtClean="0">
                <a:solidFill>
                  <a:srgbClr val="FF0000"/>
                </a:solidFill>
              </a:rPr>
              <a:t>школе</a:t>
            </a:r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r>
              <a:rPr lang="ru-RU" dirty="0"/>
              <a:t>Данный аспект означает,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будущий</a:t>
            </a:r>
          </a:p>
          <a:p>
            <a:r>
              <a:rPr lang="ru-RU" dirty="0"/>
              <a:t>первоклассник должен </a:t>
            </a:r>
            <a:endParaRPr lang="ru-RU" dirty="0" smtClean="0"/>
          </a:p>
          <a:p>
            <a:r>
              <a:rPr lang="ru-RU" dirty="0" smtClean="0"/>
              <a:t>обладать</a:t>
            </a:r>
            <a:endParaRPr lang="ru-RU" dirty="0"/>
          </a:p>
          <a:p>
            <a:r>
              <a:rPr lang="ru-RU" dirty="0"/>
              <a:t>определенным комплексом </a:t>
            </a:r>
            <a:endParaRPr lang="ru-RU" dirty="0" smtClean="0"/>
          </a:p>
          <a:p>
            <a:r>
              <a:rPr lang="ru-RU" dirty="0" smtClean="0"/>
              <a:t>знаний </a:t>
            </a:r>
            <a:r>
              <a:rPr lang="ru-RU" dirty="0"/>
              <a:t>и умений,</a:t>
            </a:r>
          </a:p>
          <a:p>
            <a:r>
              <a:rPr lang="ru-RU" dirty="0"/>
              <a:t>который понадобится для </a:t>
            </a:r>
            <a:endParaRPr lang="ru-RU" dirty="0" smtClean="0"/>
          </a:p>
          <a:p>
            <a:r>
              <a:rPr lang="ru-RU" dirty="0" smtClean="0"/>
              <a:t>успешного</a:t>
            </a:r>
            <a:endParaRPr lang="ru-RU" dirty="0"/>
          </a:p>
          <a:p>
            <a:r>
              <a:rPr lang="ru-RU" dirty="0"/>
              <a:t>обучения в школе.</a:t>
            </a:r>
          </a:p>
        </p:txBody>
      </p:sp>
      <p:pic>
        <p:nvPicPr>
          <p:cNvPr id="9218" name="Picture 2" descr="C:\Users\1\Downloads\scale_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4464496" cy="408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67016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120</TotalTime>
  <Words>1105</Words>
  <Application>Microsoft Office PowerPoint</Application>
  <PresentationFormat>Экран (4:3)</PresentationFormat>
  <Paragraphs>240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МБДОУ Детский сад №90 комбинированного вида с татарским языком   воспитания  и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№3 комбинированного вида с татарским языком   воспитания  и обучения</dc:title>
  <dc:creator>1</dc:creator>
  <cp:lastModifiedBy>1</cp:lastModifiedBy>
  <cp:revision>19</cp:revision>
  <dcterms:created xsi:type="dcterms:W3CDTF">2024-04-24T10:25:12Z</dcterms:created>
  <dcterms:modified xsi:type="dcterms:W3CDTF">2024-04-24T13:02:56Z</dcterms:modified>
</cp:coreProperties>
</file>